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282" r:id="rId5"/>
    <p:sldId id="259" r:id="rId6"/>
    <p:sldId id="283" r:id="rId7"/>
    <p:sldId id="260" r:id="rId8"/>
    <p:sldId id="261" r:id="rId9"/>
    <p:sldId id="298" r:id="rId11"/>
    <p:sldId id="319" r:id="rId12"/>
    <p:sldId id="289" r:id="rId13"/>
    <p:sldId id="264" r:id="rId14"/>
    <p:sldId id="265" r:id="rId15"/>
    <p:sldId id="266" r:id="rId16"/>
    <p:sldId id="267" r:id="rId17"/>
    <p:sldId id="296" r:id="rId18"/>
    <p:sldId id="299" r:id="rId19"/>
    <p:sldId id="291" r:id="rId20"/>
    <p:sldId id="292" r:id="rId21"/>
    <p:sldId id="293" r:id="rId22"/>
    <p:sldId id="297" r:id="rId23"/>
    <p:sldId id="300" r:id="rId24"/>
    <p:sldId id="268" r:id="rId25"/>
    <p:sldId id="288" r:id="rId26"/>
    <p:sldId id="269" r:id="rId27"/>
    <p:sldId id="270" r:id="rId28"/>
    <p:sldId id="324" r:id="rId29"/>
    <p:sldId id="326" r:id="rId30"/>
    <p:sldId id="271" r:id="rId31"/>
    <p:sldId id="287" r:id="rId32"/>
    <p:sldId id="327" r:id="rId33"/>
    <p:sldId id="328" r:id="rId34"/>
    <p:sldId id="329" r:id="rId35"/>
    <p:sldId id="330" r:id="rId36"/>
    <p:sldId id="332" r:id="rId37"/>
    <p:sldId id="334" r:id="rId38"/>
    <p:sldId id="286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393" autoAdjust="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2FD8C-141A-4A30-AD25-CB6759178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1B68E-AC0F-4213-B449-056FC0AF19E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r>
              <a:rPr lang="zh-CN" altLang="en-US" b="1" smtClean="0">
                <a:latin typeface="黑体" panose="02010609060101010101" pitchFamily="49" charset="-122"/>
                <a:ea typeface="黑体" panose="02010609060101010101" pitchFamily="49" charset="-122"/>
              </a:rPr>
              <a:t>公司市场开拓能力强，产品除了供应国内南京南大药业、丽珠、天普等著名公司，还销往欧洲、印度、日韩等国。</a:t>
            </a:r>
            <a:endParaRPr lang="zh-CN" altLang="en-US" smtClean="0"/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A0F99EDC-3460-4A49-9131-5D6B60C9837A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图为审计现场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83E81-360F-40BF-9202-E8C6183AE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65B75AE0-DC49-41D5-AD32-047BA9D6E9E5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CD61F39D-FF23-4876-B594-3E63930B343E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smtClean="0"/>
              <a:t>我们公司</a:t>
            </a:r>
            <a:r>
              <a:rPr lang="en-US" altLang="zh-CN" b="1" smtClean="0"/>
              <a:t>2018</a:t>
            </a:r>
            <a:r>
              <a:rPr lang="zh-CN" altLang="en-US" b="1" smtClean="0"/>
              <a:t>年被评为江西省瞪羚企业、</a:t>
            </a:r>
            <a:r>
              <a:rPr lang="zh-CN" altLang="en-US" smtClean="0"/>
              <a:t>江西省专精特新中小企业、</a:t>
            </a:r>
            <a:r>
              <a:rPr lang="en-US" altLang="zh-CN" smtClean="0"/>
              <a:t>2018</a:t>
            </a:r>
            <a:r>
              <a:rPr lang="zh-CN" altLang="en-US" smtClean="0"/>
              <a:t>年被评为</a:t>
            </a:r>
            <a:r>
              <a:rPr lang="zh-CN" altLang="en-US" b="1" smtClean="0"/>
              <a:t>江西省发展升级示范企业</a:t>
            </a:r>
            <a:endParaRPr lang="en-US" altLang="zh-CN" b="1" smtClean="0"/>
          </a:p>
          <a:p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5E27E7E2-0382-4BED-8180-E5A480C0A50C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8.png"/><Relationship Id="rId11" Type="http://schemas.openxmlformats.org/officeDocument/2006/relationships/image" Target="../media/image67.png"/><Relationship Id="rId10" Type="http://schemas.openxmlformats.org/officeDocument/2006/relationships/image" Target="../media/image66.jpe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2.pn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96.png"/><Relationship Id="rId7" Type="http://schemas.openxmlformats.org/officeDocument/2006/relationships/tags" Target="../tags/tag4.xml"/><Relationship Id="rId6" Type="http://schemas.openxmlformats.org/officeDocument/2006/relationships/image" Target="../media/image95.jpeg"/><Relationship Id="rId5" Type="http://schemas.openxmlformats.org/officeDocument/2006/relationships/tags" Target="../tags/tag3.xml"/><Relationship Id="rId4" Type="http://schemas.openxmlformats.org/officeDocument/2006/relationships/image" Target="../media/image94.jpeg"/><Relationship Id="rId3" Type="http://schemas.openxmlformats.org/officeDocument/2006/relationships/tags" Target="../tags/tag2.xml"/><Relationship Id="rId2" Type="http://schemas.openxmlformats.org/officeDocument/2006/relationships/image" Target="../media/image93.jpeg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3.png"/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7.jpeg"/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158" y="1357298"/>
            <a:ext cx="84296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 smtClean="0">
                <a:ln w="10541" cmpd="sng">
                  <a:noFill/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江西浩然生物制药有限公司</a:t>
            </a:r>
            <a:r>
              <a:rPr lang="zh-CN" altLang="en-US" sz="4400" b="1" dirty="0" smtClean="0">
                <a:ln w="10541" cmpd="sng">
                  <a:noFill/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zh-CN" altLang="en-US" sz="4400" b="1" cap="none" spc="0" dirty="0">
              <a:ln w="10541" cmpd="sng">
                <a:noFill/>
                <a:prstDash val="solid"/>
              </a:ln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143248"/>
            <a:ext cx="914400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85786" y="2428868"/>
          <a:ext cx="7429553" cy="3410923"/>
        </p:xfrm>
        <a:graphic>
          <a:graphicData uri="http://schemas.openxmlformats.org/drawingml/2006/table">
            <a:tbl>
              <a:tblPr/>
              <a:tblGrid>
                <a:gridCol w="1972567"/>
                <a:gridCol w="1735500"/>
                <a:gridCol w="1860743"/>
                <a:gridCol w="1860743"/>
              </a:tblGrid>
              <a:tr h="8858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时间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2018</a:t>
                      </a:r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年度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2019</a:t>
                      </a:r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年度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2020</a:t>
                      </a:r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年度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42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研发</a:t>
                      </a:r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投入</a:t>
                      </a:r>
                      <a:r>
                        <a:rPr lang="en-US" altLang="zh-CN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/</a:t>
                      </a:r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万元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922.19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1528.06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1894.42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88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销售收入</a:t>
                      </a:r>
                      <a:r>
                        <a:rPr lang="en-US" altLang="zh-CN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/</a:t>
                      </a:r>
                      <a:r>
                        <a:rPr lang="zh-CN" altLang="en-US" sz="2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万元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14571.23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22301.62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26794.92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研发投入占销售收入比例</a:t>
                      </a:r>
                      <a:r>
                        <a:rPr lang="en-US" altLang="zh-CN" sz="2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/%</a:t>
                      </a:r>
                      <a:endParaRPr lang="en-US" altLang="zh-CN" sz="2400" b="1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6.33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6.85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7.07%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标题 1"/>
          <p:cNvSpPr txBox="1"/>
          <p:nvPr/>
        </p:nvSpPr>
        <p:spPr>
          <a:xfrm>
            <a:off x="0" y="500063"/>
            <a:ext cx="500062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500174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近年研发投入占主营业务收入达到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714348" y="2071678"/>
            <a:ext cx="8215338" cy="4572032"/>
            <a:chOff x="714348" y="1785926"/>
            <a:chExt cx="8429652" cy="4797070"/>
          </a:xfrm>
        </p:grpSpPr>
        <p:pic>
          <p:nvPicPr>
            <p:cNvPr id="102402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14348" y="1785926"/>
              <a:ext cx="3419478" cy="479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0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7000" b="52000"/>
            <a:stretch>
              <a:fillRect/>
            </a:stretch>
          </p:blipFill>
          <p:spPr bwMode="auto">
            <a:xfrm>
              <a:off x="4286248" y="1857364"/>
              <a:ext cx="4857752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椭圆 5"/>
            <p:cNvSpPr/>
            <p:nvPr/>
          </p:nvSpPr>
          <p:spPr>
            <a:xfrm>
              <a:off x="4286248" y="4143380"/>
              <a:ext cx="4857752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 txBox="1"/>
          <p:nvPr/>
        </p:nvSpPr>
        <p:spPr>
          <a:xfrm>
            <a:off x="0" y="500063"/>
            <a:ext cx="500062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642910" y="1357298"/>
            <a:ext cx="828675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/>
              <a:t> </a:t>
            </a:r>
            <a:r>
              <a:rPr lang="en-US" altLang="zh-CN" sz="2400" b="1" dirty="0" smtClean="0"/>
              <a:t>2017</a:t>
            </a:r>
            <a:r>
              <a:rPr lang="zh-CN" altLang="en-US" sz="2400" b="1" dirty="0" smtClean="0"/>
              <a:t>年</a:t>
            </a:r>
            <a:r>
              <a:rPr lang="zh-CN" altLang="en-US" sz="2400" b="1" dirty="0"/>
              <a:t>获批准</a:t>
            </a:r>
            <a:r>
              <a:rPr lang="zh-CN" altLang="en-US" sz="2400" b="1" dirty="0" smtClean="0"/>
              <a:t>组建人源性蛋白类生物药品制造技术国家地方联合工程研究中心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 bwMode="auto">
          <a:xfrm>
            <a:off x="214313" y="1928813"/>
            <a:ext cx="8929687" cy="4714875"/>
            <a:chOff x="214313" y="1928813"/>
            <a:chExt cx="8929687" cy="4714875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928938" y="1928813"/>
              <a:ext cx="3200400" cy="4686300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313" y="1928813"/>
              <a:ext cx="3071812" cy="4692650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grpSp>
          <p:nvGrpSpPr>
            <p:cNvPr id="8" name="组合 6"/>
            <p:cNvGrpSpPr/>
            <p:nvPr/>
          </p:nvGrpSpPr>
          <p:grpSpPr bwMode="auto">
            <a:xfrm>
              <a:off x="5857875" y="1928813"/>
              <a:ext cx="3286125" cy="4714875"/>
              <a:chOff x="5857884" y="1928802"/>
              <a:chExt cx="3286116" cy="4632235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57884" y="1928802"/>
                <a:ext cx="3286116" cy="463223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" name="椭圆 5"/>
              <p:cNvSpPr/>
              <p:nvPr/>
            </p:nvSpPr>
            <p:spPr>
              <a:xfrm>
                <a:off x="6000759" y="4287031"/>
                <a:ext cx="3143241" cy="2136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</p:grpSp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654050" y="1214438"/>
            <a:ext cx="8286750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/>
              <a:t> </a:t>
            </a:r>
            <a:r>
              <a:rPr lang="en-US" altLang="zh-CN" sz="2400" b="1" dirty="0"/>
              <a:t>2014</a:t>
            </a:r>
            <a:r>
              <a:rPr lang="zh-CN" altLang="en-US" sz="2400" b="1" dirty="0"/>
              <a:t>年获批准组建江西省蛋白类药物工程技术研究中心</a:t>
            </a:r>
            <a:endParaRPr lang="zh-CN" altLang="en-US" sz="2400" b="1" dirty="0"/>
          </a:p>
        </p:txBody>
      </p:sp>
      <p:sp>
        <p:nvSpPr>
          <p:cNvPr id="13" name="标题 1"/>
          <p:cNvSpPr txBox="1"/>
          <p:nvPr/>
        </p:nvSpPr>
        <p:spPr>
          <a:xfrm>
            <a:off x="0" y="500063"/>
            <a:ext cx="500062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887413" y="1243013"/>
            <a:ext cx="6929437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zh-CN" altLang="en-US" sz="2400" b="1"/>
              <a:t> </a:t>
            </a:r>
            <a:r>
              <a:rPr lang="en-US" altLang="zh-CN" sz="2400" b="1"/>
              <a:t>2015</a:t>
            </a:r>
            <a:r>
              <a:rPr lang="zh-CN" altLang="en-US" sz="2400" b="1"/>
              <a:t>年认定为江西省省级企业技术中心</a:t>
            </a:r>
            <a:endParaRPr lang="zh-CN" altLang="en-US" sz="2400" b="1"/>
          </a:p>
        </p:txBody>
      </p:sp>
      <p:grpSp>
        <p:nvGrpSpPr>
          <p:cNvPr id="5" name="组合 12"/>
          <p:cNvGrpSpPr/>
          <p:nvPr/>
        </p:nvGrpSpPr>
        <p:grpSpPr bwMode="auto">
          <a:xfrm>
            <a:off x="285750" y="2055813"/>
            <a:ext cx="8715375" cy="4516437"/>
            <a:chOff x="428625" y="2143125"/>
            <a:chExt cx="8715375" cy="4516438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071813" y="2143125"/>
              <a:ext cx="3094037" cy="4473576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grpSp>
          <p:nvGrpSpPr>
            <p:cNvPr id="8" name="组合 7"/>
            <p:cNvGrpSpPr/>
            <p:nvPr/>
          </p:nvGrpSpPr>
          <p:grpSpPr bwMode="auto">
            <a:xfrm>
              <a:off x="6000750" y="2143125"/>
              <a:ext cx="3143250" cy="4467225"/>
              <a:chOff x="6000760" y="2143116"/>
              <a:chExt cx="3143240" cy="4467219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30935" y="2143116"/>
                <a:ext cx="3013065" cy="4467220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" name="椭圆 6"/>
              <p:cNvSpPr/>
              <p:nvPr/>
            </p:nvSpPr>
            <p:spPr>
              <a:xfrm>
                <a:off x="6000760" y="3476615"/>
                <a:ext cx="3143240" cy="21431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5" y="2143125"/>
              <a:ext cx="3209925" cy="4516438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" name="标题 1"/>
          <p:cNvSpPr txBox="1"/>
          <p:nvPr/>
        </p:nvSpPr>
        <p:spPr>
          <a:xfrm>
            <a:off x="0" y="500063"/>
            <a:ext cx="500062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879475" y="1357313"/>
            <a:ext cx="7500938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/>
              <a:t>2015</a:t>
            </a:r>
            <a:r>
              <a:rPr lang="zh-CN" altLang="en-US" sz="2400" b="1" dirty="0"/>
              <a:t>年认定为 江西省蛋白类生物药工程研究中心</a:t>
            </a:r>
            <a:endParaRPr lang="zh-CN" altLang="en-US" sz="2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70238" y="2159000"/>
            <a:ext cx="3146425" cy="43767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5" name="组合 7"/>
          <p:cNvGrpSpPr/>
          <p:nvPr/>
        </p:nvGrpSpPr>
        <p:grpSpPr bwMode="auto">
          <a:xfrm>
            <a:off x="5929313" y="2159000"/>
            <a:ext cx="3143250" cy="4376738"/>
            <a:chOff x="5929322" y="2285992"/>
            <a:chExt cx="3143240" cy="434045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9322" y="2285992"/>
              <a:ext cx="3000365" cy="4340459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7" name="椭圆 6"/>
            <p:cNvSpPr/>
            <p:nvPr/>
          </p:nvSpPr>
          <p:spPr>
            <a:xfrm>
              <a:off x="5929322" y="5858173"/>
              <a:ext cx="3143240" cy="21411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59000"/>
            <a:ext cx="2994025" cy="43767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标题 1"/>
          <p:cNvSpPr txBox="1"/>
          <p:nvPr/>
        </p:nvSpPr>
        <p:spPr>
          <a:xfrm>
            <a:off x="0" y="500063"/>
            <a:ext cx="500062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矩形 6"/>
          <p:cNvSpPr>
            <a:spLocks noChangeArrowheads="1"/>
          </p:cNvSpPr>
          <p:nvPr/>
        </p:nvSpPr>
        <p:spPr bwMode="auto">
          <a:xfrm>
            <a:off x="214282" y="2285992"/>
            <a:ext cx="8562154" cy="672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17226" tIns="58613" rIns="117226" bIns="58613">
            <a:spAutoFit/>
          </a:bodyPr>
          <a:lstStyle/>
          <a:p>
            <a:pPr marL="273050" lvl="1" indent="-273050" defTabSz="1171575" eaLnBrk="0" hangingPunct="0">
              <a:buClr>
                <a:srgbClr val="CC9900"/>
              </a:buClr>
              <a:buFont typeface="Wingdings" panose="05000000000000000000" pitchFamily="2" charset="2"/>
              <a:buChar char="l"/>
            </a:pPr>
            <a:r>
              <a:rPr lang="zh-CN" altLang="en-US" sz="2100" b="1" dirty="0">
                <a:latin typeface="Calibri" panose="020F0502020204030204" charset="0"/>
                <a:ea typeface="微软雅黑" panose="020B0503020204020204" charset="-122"/>
              </a:rPr>
              <a:t> 所开发的工艺技术已申请国家发明</a:t>
            </a:r>
            <a:r>
              <a:rPr lang="zh-CN" altLang="en-US" sz="2100" b="1" dirty="0" smtClean="0">
                <a:latin typeface="Calibri" panose="020F0502020204030204" charset="0"/>
                <a:ea typeface="微软雅黑" panose="020B0503020204020204" charset="-122"/>
              </a:rPr>
              <a:t>专利</a:t>
            </a:r>
            <a:r>
              <a:rPr lang="en-US" altLang="zh-CN" sz="3600" b="1" dirty="0" smtClean="0">
                <a:solidFill>
                  <a:srgbClr val="0000FF"/>
                </a:solidFill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r>
              <a:rPr lang="zh-CN" altLang="en-US" sz="2100" b="1" dirty="0" smtClean="0">
                <a:latin typeface="Calibri" panose="020F0502020204030204" charset="0"/>
                <a:ea typeface="微软雅黑" panose="020B0503020204020204" charset="-122"/>
              </a:rPr>
              <a:t>项</a:t>
            </a:r>
            <a:r>
              <a:rPr lang="zh-CN" altLang="en-US" sz="2100" b="1" dirty="0">
                <a:latin typeface="Calibri" panose="020F0502020204030204" charset="0"/>
                <a:ea typeface="微软雅黑" panose="020B0503020204020204" charset="-122"/>
              </a:rPr>
              <a:t>，</a:t>
            </a:r>
            <a:r>
              <a:rPr lang="zh-CN" altLang="en-US" sz="2100" b="1" dirty="0" smtClean="0">
                <a:latin typeface="Calibri" panose="020F0502020204030204" charset="0"/>
                <a:ea typeface="微软雅黑" panose="020B0503020204020204" charset="-122"/>
              </a:rPr>
              <a:t>其中</a:t>
            </a:r>
            <a:r>
              <a:rPr lang="en-US" altLang="zh-CN" sz="3600" b="1" dirty="0" smtClean="0">
                <a:solidFill>
                  <a:srgbClr val="0000FF"/>
                </a:solidFill>
                <a:ea typeface="微软雅黑" panose="020B0503020204020204" charset="-122"/>
                <a:sym typeface="Arial" panose="020B0604020202020204" pitchFamily="34" charset="0"/>
              </a:rPr>
              <a:t>9</a:t>
            </a:r>
            <a:r>
              <a:rPr lang="zh-CN" altLang="en-US" sz="2100" b="1" dirty="0" smtClean="0">
                <a:latin typeface="Calibri" panose="020F0502020204030204" charset="0"/>
                <a:ea typeface="微软雅黑" panose="020B0503020204020204" charset="-122"/>
              </a:rPr>
              <a:t>项</a:t>
            </a:r>
            <a:r>
              <a:rPr lang="zh-CN" altLang="en-US" sz="2100" b="1" dirty="0">
                <a:latin typeface="Calibri" panose="020F0502020204030204" charset="0"/>
                <a:ea typeface="微软雅黑" panose="020B0503020204020204" charset="-122"/>
              </a:rPr>
              <a:t>获得授权。</a:t>
            </a:r>
            <a:endParaRPr lang="zh-CN" altLang="en-US" sz="2100" b="1" dirty="0"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 bwMode="auto">
          <a:xfrm>
            <a:off x="785786" y="1071546"/>
            <a:ext cx="6527800" cy="741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buClr>
                <a:srgbClr val="FF66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3200" b="1" kern="0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知识产权</a:t>
            </a:r>
            <a:r>
              <a:rPr lang="zh-CN" altLang="en-US" sz="3200" b="1" kern="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建设情况</a:t>
            </a:r>
            <a:endParaRPr lang="zh-CN" altLang="en-US" sz="3200" b="1" kern="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4"/>
          <p:cNvGraphicFramePr>
            <a:graphicFrameLocks noGrp="1"/>
          </p:cNvGraphicFramePr>
          <p:nvPr/>
        </p:nvGraphicFramePr>
        <p:xfrm>
          <a:off x="285720" y="124939"/>
          <a:ext cx="8414567" cy="6384759"/>
        </p:xfrm>
        <a:graphic>
          <a:graphicData uri="http://schemas.openxmlformats.org/drawingml/2006/table">
            <a:tbl>
              <a:tblPr/>
              <a:tblGrid>
                <a:gridCol w="610634"/>
                <a:gridCol w="4918842"/>
                <a:gridCol w="2049308"/>
                <a:gridCol w="835783"/>
              </a:tblGrid>
              <a:tr h="4517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序号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专利名称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专利号或申请号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状态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从猪胰脏中提取纯化弹性蛋白酶的方法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ZL200810107092.8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一种特异性纯化高分子尿激酶层析介质及制备方法和应用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ZL200910186246.1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一种利用耐盐性混合模式吸附剂纯化人尿胰蛋白酶抑制剂的方法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ZL201110037707.6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一种亲和沉淀介质的合成方法及其制备依诺肝素钠的应用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ZL201310477846.X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一种高效疏水介质的制备方法及其在纯化蛇毒降纤酶中的应用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ZL201310083428.2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一种制备生长抑素的方法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ZL201110200804.2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一种高纯度尿促卵泡素的制备方法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201610528438.6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8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一种高纯度尿促性素的提取制备方法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201711087199.6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一种依诺肝素钠微球的制备方法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201811200817.8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已授权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一种层析和超滤分离技术制备依诺肝素钠的方法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201811286659.2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受理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一种从动物胰脏中提取三种酶的工艺方法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201911418803.8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受理</a:t>
                      </a:r>
                      <a:endParaRPr lang="zh-CN" altLang="en-US" sz="1600" dirty="0" smtClean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一种糜蛋白酶的提取纯化方法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201911418800.4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受理</a:t>
                      </a:r>
                      <a:endParaRPr lang="zh-CN" altLang="en-US" sz="1600" dirty="0" smtClean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一种提取尿蛋白的改性硅胶制备方法及应用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201911424599.0</a:t>
                      </a:r>
                      <a:endParaRPr lang="zh-CN" altLang="en-US" sz="16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 smtClean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受理</a:t>
                      </a:r>
                      <a:endParaRPr lang="zh-CN" altLang="en-US" sz="1600" dirty="0" smtClean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87920" marR="8792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/>
          <p:nvPr/>
        </p:nvGrpSpPr>
        <p:grpSpPr bwMode="auto">
          <a:xfrm>
            <a:off x="82550" y="6015038"/>
            <a:ext cx="500063" cy="571500"/>
            <a:chOff x="1214414" y="3000372"/>
            <a:chExt cx="1000132" cy="1143005"/>
          </a:xfrm>
        </p:grpSpPr>
        <p:pic>
          <p:nvPicPr>
            <p:cNvPr id="26635" name="Picture 4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214414" y="3000372"/>
              <a:ext cx="985647" cy="81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8899" y="3863553"/>
              <a:ext cx="985647" cy="279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357188"/>
            <a:ext cx="2170112" cy="2949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214313"/>
            <a:ext cx="2238375" cy="3130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6629" name="Picture 2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3462338"/>
            <a:ext cx="2159000" cy="318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6632" name="Picture 20" descr="F:\纪明妹\江西省工程技术研究中心\专利\专利\降纤酶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50" y="3463925"/>
            <a:ext cx="216058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9" descr="F:\纪明妹\江西省工程技术研究中心\专利\专利\生长抑素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14313"/>
            <a:ext cx="21129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75" y="214313"/>
            <a:ext cx="2160588" cy="3168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76" y="3429000"/>
            <a:ext cx="2123848" cy="319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67538" y="3429000"/>
            <a:ext cx="2176462" cy="314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43702" y="2857496"/>
            <a:ext cx="2285984" cy="331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1"/>
          <p:cNvSpPr txBox="1"/>
          <p:nvPr/>
        </p:nvSpPr>
        <p:spPr>
          <a:xfrm>
            <a:off x="0" y="428625"/>
            <a:ext cx="492918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主要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荣誉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3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000372"/>
            <a:ext cx="2303464" cy="3311515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000372"/>
            <a:ext cx="2232015" cy="3214363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714348" y="1000108"/>
            <a:ext cx="4143404" cy="24006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Clr>
                <a:srgbClr val="FF66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/>
              <a:t>主要荣誉</a:t>
            </a:r>
            <a:endParaRPr lang="en-US" altLang="zh-CN" sz="2400" b="1" dirty="0"/>
          </a:p>
          <a:p>
            <a:pPr>
              <a:lnSpc>
                <a:spcPct val="125000"/>
              </a:lnSpc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江西省科技进步奖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项；</a:t>
            </a:r>
            <a:endParaRPr lang="en-US" altLang="zh-CN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 smtClean="0"/>
              <a:t>江西省专利</a:t>
            </a:r>
            <a:r>
              <a:rPr lang="zh-CN" altLang="en-US" sz="2400" b="1" dirty="0" smtClean="0"/>
              <a:t>奖</a:t>
            </a:r>
            <a:r>
              <a:rPr lang="en-US" altLang="zh-CN" sz="2400" b="1" dirty="0" smtClean="0"/>
              <a:t>2</a:t>
            </a:r>
            <a:r>
              <a:rPr lang="zh-CN" altLang="en-US" sz="2400" b="1" dirty="0" smtClean="0"/>
              <a:t>项</a:t>
            </a:r>
            <a:endParaRPr lang="en-US" altLang="zh-CN" sz="2400" b="1" dirty="0" smtClean="0"/>
          </a:p>
          <a:p>
            <a:pPr>
              <a:lnSpc>
                <a:spcPct val="125000"/>
              </a:lnSpc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南昌市科技进步奖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项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n-US" altLang="zh-CN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214686"/>
            <a:ext cx="2232003" cy="32012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3357562"/>
            <a:ext cx="2231990" cy="3143809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285728"/>
            <a:ext cx="192881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8"/>
          <p:cNvPicPr>
            <a:picLocks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00628" y="1214422"/>
            <a:ext cx="2187374" cy="159924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2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3525" y="1214422"/>
            <a:ext cx="2230475" cy="16430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2428860" cy="166856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4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1" y="2928934"/>
            <a:ext cx="2000264" cy="134673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5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496"/>
            <a:ext cx="2357422" cy="1571636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285860"/>
            <a:ext cx="2214578" cy="1554353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7" name="Picture 1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786058"/>
            <a:ext cx="2071702" cy="150019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8" name="Picture 8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4357694"/>
            <a:ext cx="2143140" cy="146910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09" name="Picture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214818"/>
            <a:ext cx="2267407" cy="1523922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29710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0087" y="3000372"/>
            <a:ext cx="2073913" cy="1381274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17" name="标题 1"/>
          <p:cNvSpPr txBox="1"/>
          <p:nvPr/>
        </p:nvSpPr>
        <p:spPr>
          <a:xfrm>
            <a:off x="0" y="428625"/>
            <a:ext cx="5786446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 新产品荣誉证书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4" y="4286256"/>
            <a:ext cx="184993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9454" y="4357694"/>
            <a:ext cx="21641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28625"/>
            <a:ext cx="450056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企业概况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4099" name="内容占位符 2"/>
          <p:cNvSpPr txBox="1"/>
          <p:nvPr/>
        </p:nvSpPr>
        <p:spPr bwMode="auto">
          <a:xfrm>
            <a:off x="285750" y="1428750"/>
            <a:ext cx="8572500" cy="2357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8001"/>
              </a:buClr>
              <a:buSzPct val="10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成立时间：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2008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月；  注册资金：人民币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5000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万元</a:t>
            </a:r>
            <a:endParaRPr lang="zh-CN" altLang="en-US" sz="24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8001"/>
              </a:buClr>
              <a:buSzPct val="10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地 址：南昌市高新区尤口路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369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号（国家医药国际创新园内）</a:t>
            </a:r>
            <a:endParaRPr lang="en-US" altLang="zh-CN" sz="24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8001"/>
              </a:buClr>
              <a:buSzPct val="10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占地面积</a:t>
            </a:r>
            <a:r>
              <a:rPr lang="zh-CN" altLang="en-US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106.11</a:t>
            </a:r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亩；当前总建筑面积：</a:t>
            </a:r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32800</a:t>
            </a:r>
            <a:r>
              <a:rPr lang="zh-CN" altLang="en-US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平方米</a:t>
            </a:r>
            <a:endParaRPr lang="en-US" altLang="zh-CN" sz="2400" b="1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8001"/>
              </a:buClr>
              <a:buSzPct val="100000"/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职工：</a:t>
            </a:r>
            <a:r>
              <a:rPr lang="en-US" altLang="zh-CN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120</a:t>
            </a:r>
            <a:r>
              <a:rPr lang="zh-CN" altLang="en-US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人</a:t>
            </a:r>
            <a:r>
              <a:rPr lang="zh-CN" altLang="en-US" sz="24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4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1" cstate="print"/>
          <a:srcRect t="2963"/>
          <a:stretch>
            <a:fillRect/>
          </a:stretch>
        </p:blipFill>
        <p:spPr bwMode="auto">
          <a:xfrm>
            <a:off x="-142908" y="3857628"/>
            <a:ext cx="95012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43636" y="1928802"/>
            <a:ext cx="265456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5"/>
          <p:cNvSpPr txBox="1">
            <a:spLocks noChangeArrowheads="1"/>
          </p:cNvSpPr>
          <p:nvPr/>
        </p:nvSpPr>
        <p:spPr bwMode="auto">
          <a:xfrm>
            <a:off x="642910" y="1214422"/>
            <a:ext cx="5129213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/>
              <a:t>2018</a:t>
            </a:r>
            <a:r>
              <a:rPr lang="zh-CN" altLang="en-US" sz="2000" dirty="0"/>
              <a:t>年江西省瞪羚企业</a:t>
            </a:r>
            <a:endParaRPr lang="en-US" altLang="zh-CN" sz="2000" dirty="0"/>
          </a:p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/>
              <a:t>2015~2017</a:t>
            </a:r>
            <a:r>
              <a:rPr lang="zh-CN" altLang="en-US" sz="2000" dirty="0"/>
              <a:t>年度江西省发展升级示范企业</a:t>
            </a:r>
            <a:endParaRPr lang="en-US" altLang="zh-CN" sz="2000" dirty="0"/>
          </a:p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/>
              <a:t>2018</a:t>
            </a:r>
            <a:r>
              <a:rPr lang="zh-CN" altLang="en-US" sz="2000" dirty="0"/>
              <a:t>年江西省专精特新</a:t>
            </a:r>
            <a:r>
              <a:rPr lang="zh-CN" altLang="en-US" sz="2000" dirty="0" smtClean="0"/>
              <a:t>中小企业；</a:t>
            </a:r>
            <a:endParaRPr lang="en-US" altLang="zh-CN" sz="2000" dirty="0" smtClean="0"/>
          </a:p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 smtClean="0"/>
              <a:t>2019</a:t>
            </a:r>
            <a:r>
              <a:rPr lang="zh-CN" altLang="en-US" sz="2000" dirty="0" smtClean="0"/>
              <a:t>年江西省专业化小巨人</a:t>
            </a:r>
            <a:r>
              <a:rPr lang="zh-CN" altLang="en-US" sz="2000" dirty="0" smtClean="0"/>
              <a:t>企业</a:t>
            </a:r>
            <a:endParaRPr lang="en-US" altLang="zh-CN" sz="2000" dirty="0" smtClean="0"/>
          </a:p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 smtClean="0"/>
              <a:t>2020</a:t>
            </a:r>
            <a:r>
              <a:rPr lang="zh-CN" altLang="en-US" sz="2000" dirty="0" smtClean="0"/>
              <a:t>年南昌高新区纳税重大贡献企业</a:t>
            </a:r>
            <a:endParaRPr lang="en-US" altLang="zh-CN" sz="2000" dirty="0" smtClean="0"/>
          </a:p>
          <a:p>
            <a:pPr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l"/>
            </a:pPr>
            <a:r>
              <a:rPr lang="en-US" altLang="zh-CN" sz="2000" dirty="0" smtClean="0"/>
              <a:t>2020</a:t>
            </a:r>
            <a:r>
              <a:rPr lang="zh-CN" altLang="en-US" sz="2000" dirty="0" smtClean="0"/>
              <a:t>年度高新区园区突出贡献企业</a:t>
            </a:r>
            <a:endParaRPr lang="en-US" altLang="zh-CN" sz="2000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85728"/>
            <a:ext cx="26892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786322"/>
            <a:ext cx="2659374" cy="184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 txBox="1"/>
          <p:nvPr/>
        </p:nvSpPr>
        <p:spPr>
          <a:xfrm>
            <a:off x="0" y="428625"/>
            <a:ext cx="492918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主要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荣誉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467518"/>
            <a:ext cx="2714644" cy="17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286256"/>
            <a:ext cx="1698089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143380"/>
            <a:ext cx="1737918" cy="251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71736" y="357166"/>
            <a:ext cx="4440963" cy="307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412078"/>
            <a:ext cx="4357718" cy="299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2"/>
          <p:cNvSpPr txBox="1"/>
          <p:nvPr/>
        </p:nvSpPr>
        <p:spPr>
          <a:xfrm>
            <a:off x="0" y="285750"/>
            <a:ext cx="3929058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企业硬件条件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357158" y="1643050"/>
            <a:ext cx="8429684" cy="5028542"/>
            <a:chOff x="357158" y="1643050"/>
            <a:chExt cx="8429684" cy="5028542"/>
          </a:xfrm>
        </p:grpSpPr>
        <p:pic>
          <p:nvPicPr>
            <p:cNvPr id="32775" name="Picture 4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57158" y="4175952"/>
              <a:ext cx="3071834" cy="2095376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3277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4743" y="1714487"/>
              <a:ext cx="2519369" cy="1856845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14343" name="TextBox 10"/>
            <p:cNvSpPr txBox="1">
              <a:spLocks noChangeArrowheads="1"/>
            </p:cNvSpPr>
            <p:nvPr/>
          </p:nvSpPr>
          <p:spPr bwMode="auto">
            <a:xfrm>
              <a:off x="4176401" y="3615342"/>
              <a:ext cx="1565527" cy="4130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无菌检测室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344" name="TextBox 10"/>
            <p:cNvSpPr txBox="1">
              <a:spLocks noChangeArrowheads="1"/>
            </p:cNvSpPr>
            <p:nvPr/>
          </p:nvSpPr>
          <p:spPr bwMode="auto">
            <a:xfrm>
              <a:off x="1007424" y="6246694"/>
              <a:ext cx="1909178" cy="4130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微生物限度室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278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3702" y="1714488"/>
              <a:ext cx="2071702" cy="1909232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3278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4214818"/>
              <a:ext cx="2214578" cy="2071702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14349" name="TextBox 9"/>
            <p:cNvSpPr txBox="1">
              <a:spLocks noChangeArrowheads="1"/>
            </p:cNvSpPr>
            <p:nvPr/>
          </p:nvSpPr>
          <p:spPr bwMode="auto">
            <a:xfrm>
              <a:off x="7262822" y="3658898"/>
              <a:ext cx="1374608" cy="413044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内毒素室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350" name="TextBox 9"/>
            <p:cNvSpPr txBox="1">
              <a:spLocks noChangeArrowheads="1"/>
            </p:cNvSpPr>
            <p:nvPr/>
          </p:nvSpPr>
          <p:spPr bwMode="auto">
            <a:xfrm>
              <a:off x="7000892" y="6215082"/>
              <a:ext cx="1489159" cy="413044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阳性对照室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351" name="TextBox 10"/>
            <p:cNvSpPr txBox="1">
              <a:spLocks noChangeArrowheads="1"/>
            </p:cNvSpPr>
            <p:nvPr/>
          </p:nvSpPr>
          <p:spPr bwMode="auto">
            <a:xfrm>
              <a:off x="4023664" y="6258548"/>
              <a:ext cx="1909178" cy="4130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效价室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278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3643306" y="4214818"/>
              <a:ext cx="2714643" cy="2071702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21" name="Picture 1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158" y="1643050"/>
              <a:ext cx="3071834" cy="200026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1428728" y="3643314"/>
              <a:ext cx="1486334" cy="349871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理化室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 bwMode="auto">
          <a:xfrm>
            <a:off x="665163" y="1612900"/>
            <a:ext cx="7907337" cy="3673475"/>
            <a:chOff x="582059" y="1393825"/>
            <a:chExt cx="10728879" cy="4708525"/>
          </a:xfrm>
        </p:grpSpPr>
        <p:pic>
          <p:nvPicPr>
            <p:cNvPr id="3" name="Picture 6"/>
            <p:cNvPicPr>
              <a:picLocks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568573" y="1412139"/>
              <a:ext cx="4040831" cy="4690211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4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82994" y="1393825"/>
              <a:ext cx="4727944" cy="4708525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5" name="TextBox 16"/>
            <p:cNvSpPr txBox="1">
              <a:spLocks noChangeArrowheads="1"/>
            </p:cNvSpPr>
            <p:nvPr/>
          </p:nvSpPr>
          <p:spPr bwMode="auto">
            <a:xfrm>
              <a:off x="582059" y="1851657"/>
              <a:ext cx="864153" cy="40157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屏障环境实验动物房</a:t>
              </a:r>
              <a:endParaRPr lang="zh-CN" altLang="en-US" sz="2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TextBox 26"/>
          <p:cNvSpPr txBox="1">
            <a:spLocks noChangeArrowheads="1"/>
          </p:cNvSpPr>
          <p:nvPr/>
        </p:nvSpPr>
        <p:spPr bwMode="auto">
          <a:xfrm>
            <a:off x="4908550" y="3214688"/>
            <a:ext cx="4235450" cy="425447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lIns="117226" tIns="58613" rIns="117226" bIns="58613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AKTA  purifier 100  </a:t>
            </a: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层析系统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  </a:t>
            </a:r>
            <a:endParaRPr lang="zh-CN" altLang="en-US" sz="2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标题 2"/>
          <p:cNvSpPr txBox="1"/>
          <p:nvPr/>
        </p:nvSpPr>
        <p:spPr>
          <a:xfrm>
            <a:off x="0" y="285728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642910" y="1000125"/>
            <a:ext cx="7786715" cy="5475290"/>
            <a:chOff x="642910" y="1000125"/>
            <a:chExt cx="7786715" cy="5475290"/>
          </a:xfrm>
        </p:grpSpPr>
        <p:grpSp>
          <p:nvGrpSpPr>
            <p:cNvPr id="4" name="组合 29"/>
            <p:cNvGrpSpPr/>
            <p:nvPr/>
          </p:nvGrpSpPr>
          <p:grpSpPr bwMode="auto">
            <a:xfrm>
              <a:off x="671513" y="1000125"/>
              <a:ext cx="4114800" cy="2608262"/>
              <a:chOff x="286206" y="568263"/>
              <a:chExt cx="4543959" cy="3636585"/>
            </a:xfrm>
          </p:grpSpPr>
          <p:pic>
            <p:nvPicPr>
              <p:cNvPr id="34830" name="Picture 2" descr="F:\纪明妹\科技项目\2015江西省科技计划研发引导项目验收资料\浩然验收材料——刻盘\生产线照片\层析仪照片.jpg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333538" y="568263"/>
                <a:ext cx="4086408" cy="3030120"/>
              </a:xfrm>
              <a:prstGeom prst="rect">
                <a:avLst/>
              </a:prstGeom>
              <a:noFill/>
              <a:ln w="19050">
                <a:solidFill>
                  <a:srgbClr val="BBF2FF"/>
                </a:solidFill>
                <a:miter lim="800000"/>
                <a:headEnd/>
                <a:tailEnd/>
              </a:ln>
            </p:spPr>
          </p:pic>
          <p:sp>
            <p:nvSpPr>
              <p:cNvPr id="16399" name="TextBox 24"/>
              <p:cNvSpPr txBox="1">
                <a:spLocks noChangeArrowheads="1"/>
              </p:cNvSpPr>
              <p:nvPr/>
            </p:nvSpPr>
            <p:spPr bwMode="auto">
              <a:xfrm>
                <a:off x="286206" y="3646717"/>
                <a:ext cx="4543959" cy="558131"/>
              </a:xfrm>
              <a:prstGeom prst="rect">
                <a:avLst/>
              </a:prstGeom>
              <a:noFill/>
              <a:ln w="19050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2000" b="1">
                    <a:solidFill>
                      <a:srgbClr val="0000FF"/>
                    </a:solidFill>
                    <a:ea typeface="黑体" panose="02010609060101010101" pitchFamily="49" charset="-122"/>
                    <a:cs typeface="Arial" panose="020B0604020202020204" pitchFamily="34" charset="0"/>
                  </a:rPr>
                  <a:t>AKTA prime plus </a:t>
                </a:r>
                <a:r>
                  <a:rPr lang="zh-CN" altLang="en-US" sz="2000" b="1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蛋白纯化系统</a:t>
                </a:r>
                <a:endPara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4" name="Picture 2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86313" y="1000125"/>
              <a:ext cx="3632200" cy="2190750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34828" name="图片 17" descr="DIONEX ICS5000+ 高效离子色谱仪 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0" y="3748088"/>
              <a:ext cx="3571875" cy="2252662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16397" name="TextBox 30"/>
            <p:cNvSpPr txBox="1">
              <a:spLocks noChangeArrowheads="1"/>
            </p:cNvSpPr>
            <p:nvPr/>
          </p:nvSpPr>
          <p:spPr bwMode="auto">
            <a:xfrm>
              <a:off x="5688013" y="6000750"/>
              <a:ext cx="2433637" cy="4413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戴安离子色谱仪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" name="组合 29"/>
            <p:cNvGrpSpPr/>
            <p:nvPr/>
          </p:nvGrpSpPr>
          <p:grpSpPr bwMode="auto">
            <a:xfrm>
              <a:off x="642910" y="3786190"/>
              <a:ext cx="3827625" cy="2689225"/>
              <a:chOff x="4763180" y="3149605"/>
              <a:chExt cx="3094990" cy="2316175"/>
            </a:xfrm>
          </p:grpSpPr>
          <p:pic>
            <p:nvPicPr>
              <p:cNvPr id="18" name="图片 18" descr="WATERS ALLIANCE e2695 HPLC高效液相色谱分析色谱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63312" y="3149605"/>
                <a:ext cx="3094858" cy="1934703"/>
              </a:xfrm>
              <a:prstGeom prst="rect">
                <a:avLst/>
              </a:prstGeom>
              <a:noFill/>
              <a:ln w="19050">
                <a:solidFill>
                  <a:srgbClr val="BBF2FF"/>
                </a:solidFill>
                <a:miter lim="800000"/>
                <a:headEnd/>
                <a:tailEnd/>
              </a:ln>
            </p:spPr>
          </p:pic>
          <p:sp>
            <p:nvSpPr>
              <p:cNvPr id="19" name="TextBox 30"/>
              <p:cNvSpPr txBox="1">
                <a:spLocks noChangeArrowheads="1"/>
              </p:cNvSpPr>
              <p:nvPr/>
            </p:nvSpPr>
            <p:spPr bwMode="auto">
              <a:xfrm>
                <a:off x="5211830" y="5121306"/>
                <a:ext cx="2355411" cy="34447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2000" b="1">
                    <a:solidFill>
                      <a:srgbClr val="0000FF"/>
                    </a:solidFill>
                    <a:ea typeface="黑体" panose="02010609060101010101" pitchFamily="49" charset="-122"/>
                    <a:cs typeface="Arial" panose="020B0604020202020204" pitchFamily="34" charset="0"/>
                  </a:rPr>
                  <a:t>Waters</a:t>
                </a:r>
                <a:r>
                  <a:rPr lang="zh-CN" altLang="en-US" sz="2000" b="1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高效液相色谱仪</a:t>
                </a:r>
                <a:endPara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grpSp>
        <p:nvGrpSpPr>
          <p:cNvPr id="3" name="组合 22"/>
          <p:cNvGrpSpPr/>
          <p:nvPr/>
        </p:nvGrpSpPr>
        <p:grpSpPr>
          <a:xfrm>
            <a:off x="642938" y="1071563"/>
            <a:ext cx="8191500" cy="5516565"/>
            <a:chOff x="642938" y="1071563"/>
            <a:chExt cx="8191500" cy="5516565"/>
          </a:xfrm>
        </p:grpSpPr>
        <p:pic>
          <p:nvPicPr>
            <p:cNvPr id="36869" name="Picture 24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857750" y="1071563"/>
              <a:ext cx="3783013" cy="2286000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grpSp>
          <p:nvGrpSpPr>
            <p:cNvPr id="6" name="组合 33"/>
            <p:cNvGrpSpPr/>
            <p:nvPr/>
          </p:nvGrpSpPr>
          <p:grpSpPr bwMode="auto">
            <a:xfrm>
              <a:off x="642938" y="1071563"/>
              <a:ext cx="3847821" cy="2729000"/>
              <a:chOff x="2871916" y="2970526"/>
              <a:chExt cx="2629575" cy="2073044"/>
            </a:xfrm>
            <a:solidFill>
              <a:srgbClr val="FFC000"/>
            </a:solidFill>
          </p:grpSpPr>
          <p:pic>
            <p:nvPicPr>
              <p:cNvPr id="4" name="Picture 2" descr="C:\Users\john\Desktop\质检\IMG_8232.JP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2871916" y="2970526"/>
                <a:ext cx="2629575" cy="1753049"/>
              </a:xfrm>
              <a:prstGeom prst="rect">
                <a:avLst/>
              </a:prstGeom>
              <a:grpFill/>
              <a:ln w="19050">
                <a:solidFill>
                  <a:srgbClr val="BBF2FF"/>
                </a:solidFill>
                <a:miter lim="800000"/>
                <a:headEnd/>
                <a:tailEnd/>
              </a:ln>
            </p:spPr>
          </p:pic>
          <p:sp>
            <p:nvSpPr>
              <p:cNvPr id="5" name="矩形 32"/>
              <p:cNvSpPr>
                <a:spLocks noChangeArrowheads="1"/>
              </p:cNvSpPr>
              <p:nvPr/>
            </p:nvSpPr>
            <p:spPr bwMode="auto">
              <a:xfrm>
                <a:off x="3288276" y="4727930"/>
                <a:ext cx="1585263" cy="315640"/>
              </a:xfrm>
              <a:prstGeom prst="rect">
                <a:avLst/>
              </a:prstGeom>
              <a:noFill/>
              <a:ln w="19050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Millipore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超纯水机</a:t>
                </a:r>
                <a:endPara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8439" name="矩形 32"/>
            <p:cNvSpPr>
              <a:spLocks noChangeArrowheads="1"/>
            </p:cNvSpPr>
            <p:nvPr/>
          </p:nvSpPr>
          <p:spPr bwMode="auto">
            <a:xfrm>
              <a:off x="4983449" y="3341550"/>
              <a:ext cx="3850989" cy="425468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wrap="none"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梅特勒</a:t>
              </a:r>
              <a:r>
                <a:rPr lang="en-US" altLang="zh-CN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-</a:t>
              </a:r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托利多 卡氏容量水分仪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441" name="矩形 32"/>
            <p:cNvSpPr>
              <a:spLocks noChangeArrowheads="1"/>
            </p:cNvSpPr>
            <p:nvPr/>
          </p:nvSpPr>
          <p:spPr bwMode="auto">
            <a:xfrm>
              <a:off x="1168611" y="6145195"/>
              <a:ext cx="2689025" cy="42705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wrap="none"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紫外</a:t>
              </a:r>
              <a:r>
                <a:rPr lang="en-US" altLang="zh-CN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-</a:t>
              </a:r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可见分光光度计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6" name="Picture 5" descr="C:\Users\john\Desktop\企业海报用\质量控制\STABLITY TEST CHAMBER稳定性实验箱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3929066"/>
              <a:ext cx="3589338" cy="2201862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5765791" y="6146774"/>
              <a:ext cx="2378110" cy="4413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稳定性试验箱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348" y="3857628"/>
              <a:ext cx="3786214" cy="2291188"/>
            </a:xfrm>
            <a:prstGeom prst="rect">
              <a:avLst/>
            </a:prstGeom>
            <a:noFill/>
            <a:ln w="9525">
              <a:solidFill>
                <a:srgbClr val="BBF2FF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7" name="组合 25"/>
          <p:cNvGrpSpPr/>
          <p:nvPr/>
        </p:nvGrpSpPr>
        <p:grpSpPr>
          <a:xfrm rot="0">
            <a:off x="1071880" y="3857625"/>
            <a:ext cx="3289300" cy="2643505"/>
            <a:chOff x="1455179" y="974274"/>
            <a:chExt cx="2772043" cy="2289653"/>
          </a:xfrm>
        </p:grpSpPr>
        <p:sp>
          <p:nvSpPr>
            <p:cNvPr id="18438" name="TextBox 29"/>
            <p:cNvSpPr txBox="1"/>
            <p:nvPr/>
          </p:nvSpPr>
          <p:spPr>
            <a:xfrm>
              <a:off x="2143117" y="2930526"/>
              <a:ext cx="1881188" cy="333401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凝胶成像系统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5856" name="Picture 2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55178" y="974275"/>
              <a:ext cx="2772253" cy="1949986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grpSp>
        <p:nvGrpSpPr>
          <p:cNvPr id="18440" name="组合 31"/>
          <p:cNvGrpSpPr/>
          <p:nvPr/>
        </p:nvGrpSpPr>
        <p:grpSpPr>
          <a:xfrm rot="0">
            <a:off x="857250" y="1143000"/>
            <a:ext cx="3643630" cy="2619375"/>
            <a:chOff x="1311469" y="958824"/>
            <a:chExt cx="3070521" cy="2268894"/>
          </a:xfrm>
        </p:grpSpPr>
        <p:pic>
          <p:nvPicPr>
            <p:cNvPr id="35853" name="Picture 3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31881" y="958824"/>
              <a:ext cx="2714625" cy="1872977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18442" name="TextBox 29"/>
            <p:cNvSpPr txBox="1"/>
            <p:nvPr/>
          </p:nvSpPr>
          <p:spPr>
            <a:xfrm>
              <a:off x="1311469" y="2881127"/>
              <a:ext cx="3070521" cy="3465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en-US" altLang="zh-CN" sz="2000" b="1" dirty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TOSOH</a:t>
              </a: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全自动免疫荧光分析仪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8443" name="组合 24"/>
          <p:cNvGrpSpPr/>
          <p:nvPr/>
        </p:nvGrpSpPr>
        <p:grpSpPr>
          <a:xfrm rot="0">
            <a:off x="5072380" y="3797935"/>
            <a:ext cx="3429000" cy="2702560"/>
            <a:chOff x="4827543" y="3221863"/>
            <a:chExt cx="2889468" cy="2341855"/>
          </a:xfrm>
        </p:grpSpPr>
        <p:sp>
          <p:nvSpPr>
            <p:cNvPr id="18444" name="TextBox 25"/>
            <p:cNvSpPr txBox="1"/>
            <p:nvPr/>
          </p:nvSpPr>
          <p:spPr>
            <a:xfrm>
              <a:off x="5369318" y="5217049"/>
              <a:ext cx="1853901" cy="346669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制备液相色谱仪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5852" name="Picture 17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27530" y="3221288"/>
              <a:ext cx="2889457" cy="2032949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pic>
        <p:nvPicPr>
          <p:cNvPr id="3687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932045" y="1101725"/>
            <a:ext cx="3476625" cy="22606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9462" name="矩形 32"/>
          <p:cNvSpPr/>
          <p:nvPr/>
        </p:nvSpPr>
        <p:spPr>
          <a:xfrm>
            <a:off x="5301615" y="3326130"/>
            <a:ext cx="2659380" cy="424180"/>
          </a:xfrm>
          <a:prstGeom prst="rect">
            <a:avLst/>
          </a:prstGeom>
          <a:noFill/>
          <a:ln w="19050">
            <a:noFill/>
          </a:ln>
        </p:spPr>
        <p:txBody>
          <a:bodyPr wrap="none" lIns="117226" tIns="58613" rIns="117226" bIns="58613" anchor="t" anchorCtr="0">
            <a:spAutoFit/>
          </a:bodyPr>
          <a:p>
            <a:pPr eaLnBrk="0" hangingPunct="0">
              <a:lnSpc>
                <a:spcPct val="10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紫外</a:t>
            </a:r>
            <a:r>
              <a:rPr lang="en-US" altLang="zh-CN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可见分光光度计</a:t>
            </a:r>
            <a:endParaRPr lang="zh-CN" altLang="en-US" sz="2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1" name="组合 11"/>
          <p:cNvGrpSpPr/>
          <p:nvPr/>
        </p:nvGrpSpPr>
        <p:grpSpPr>
          <a:xfrm>
            <a:off x="1002665" y="1116648"/>
            <a:ext cx="7532688" cy="5472142"/>
            <a:chOff x="824214" y="787764"/>
            <a:chExt cx="7708575" cy="5471778"/>
          </a:xfrm>
        </p:grpSpPr>
        <p:sp>
          <p:nvSpPr>
            <p:cNvPr id="20482" name="Line 22"/>
            <p:cNvSpPr/>
            <p:nvPr/>
          </p:nvSpPr>
          <p:spPr>
            <a:xfrm>
              <a:off x="6227739" y="4662485"/>
              <a:ext cx="2305050" cy="433387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20483" name="Line 23"/>
            <p:cNvSpPr/>
            <p:nvPr/>
          </p:nvSpPr>
          <p:spPr>
            <a:xfrm>
              <a:off x="6227739" y="4662485"/>
              <a:ext cx="2305050" cy="433387"/>
            </a:xfrm>
            <a:prstGeom prst="line">
              <a:avLst/>
            </a:prstGeom>
            <a:ln w="9525">
              <a:noFill/>
            </a:ln>
          </p:spPr>
        </p:sp>
        <p:pic>
          <p:nvPicPr>
            <p:cNvPr id="37897" name="Picture 5" descr="C:\Users\john\Desktop\企业海报用\质量控制\STABLITY TEST CHAMBER稳定性实验箱.JP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824214" y="3603802"/>
              <a:ext cx="3673148" cy="2201716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20485" name="TextBox 27"/>
            <p:cNvSpPr txBox="1"/>
            <p:nvPr/>
          </p:nvSpPr>
          <p:spPr>
            <a:xfrm>
              <a:off x="1444138" y="5805488"/>
              <a:ext cx="2433638" cy="42415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17226" tIns="58613" rIns="117226" bIns="58613"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药品稳定性试验箱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7899" name="Picture 2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5020" y="787764"/>
              <a:ext cx="3289749" cy="2316008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7900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5020" y="3603802"/>
              <a:ext cx="3322241" cy="2189016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20488" name="TextBox 29"/>
            <p:cNvSpPr txBox="1"/>
            <p:nvPr/>
          </p:nvSpPr>
          <p:spPr>
            <a:xfrm>
              <a:off x="5628078" y="5818217"/>
              <a:ext cx="2433638" cy="44132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17226" tIns="58613" rIns="117226" bIns="58613"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恒温培养振荡器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489" name="TextBox 29"/>
            <p:cNvSpPr txBox="1"/>
            <p:nvPr/>
          </p:nvSpPr>
          <p:spPr>
            <a:xfrm>
              <a:off x="5554973" y="3090859"/>
              <a:ext cx="2433637" cy="44132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17226" tIns="58613" rIns="117226" bIns="58613"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en-US" altLang="zh-CN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BioTek </a:t>
              </a: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酶标仪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790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4214" y="817924"/>
              <a:ext cx="3591920" cy="2281086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20491" name="TextBox 29"/>
            <p:cNvSpPr txBox="1"/>
            <p:nvPr/>
          </p:nvSpPr>
          <p:spPr>
            <a:xfrm>
              <a:off x="1461194" y="3071811"/>
              <a:ext cx="2579688" cy="44132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17226" tIns="58613" rIns="117226" bIns="58613" anchor="t" anchorCtr="0">
              <a:spAutoFit/>
            </a:bodyPr>
            <a:p>
              <a:pPr eaLnBrk="0" hangingPunct="0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大容量冷冻离心机</a:t>
              </a:r>
              <a:endPara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 bwMode="auto">
          <a:xfrm>
            <a:off x="857250" y="1000125"/>
            <a:ext cx="7578725" cy="5589588"/>
            <a:chOff x="2043806" y="1041401"/>
            <a:chExt cx="8367398" cy="5589587"/>
          </a:xfrm>
        </p:grpSpPr>
        <p:pic>
          <p:nvPicPr>
            <p:cNvPr id="38916" name="Picture 25" descr="E:\浩然\厂房设施\AIR PRESSURE SYSTEM 空压系统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043806" y="3898900"/>
              <a:ext cx="3996160" cy="2278063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38917" name="Picture 27" descr="E:\浩然\厂房设施\Heating, Ventilation and Air Conditioning 空气净化系统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81743" y="1041401"/>
              <a:ext cx="3997912" cy="2349500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pic>
          <p:nvPicPr>
            <p:cNvPr id="38918" name="Picture 28" descr="E:\浩然\厂房设施\PURIFIED WATER SYSTE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60614" y="3873500"/>
              <a:ext cx="3950590" cy="2319338"/>
            </a:xfrm>
            <a:prstGeom prst="rect">
              <a:avLst/>
            </a:prstGeom>
            <a:noFill/>
            <a:ln w="19050">
              <a:solidFill>
                <a:srgbClr val="BBF2FF"/>
              </a:solidFill>
              <a:miter lim="800000"/>
              <a:headEnd/>
              <a:tailEnd/>
            </a:ln>
          </p:spPr>
        </p:pic>
        <p:sp>
          <p:nvSpPr>
            <p:cNvPr id="20487" name="TextBox 27"/>
            <p:cNvSpPr txBox="1">
              <a:spLocks noChangeArrowheads="1"/>
            </p:cNvSpPr>
            <p:nvPr/>
          </p:nvSpPr>
          <p:spPr bwMode="auto">
            <a:xfrm>
              <a:off x="2990349" y="3432175"/>
              <a:ext cx="2921000" cy="442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冷冻冷却水系统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488" name="TextBox 27"/>
            <p:cNvSpPr txBox="1">
              <a:spLocks noChangeArrowheads="1"/>
            </p:cNvSpPr>
            <p:nvPr/>
          </p:nvSpPr>
          <p:spPr bwMode="auto">
            <a:xfrm>
              <a:off x="3464310" y="6189663"/>
              <a:ext cx="1655762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空压系统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489" name="TextBox 27"/>
            <p:cNvSpPr txBox="1">
              <a:spLocks noChangeArrowheads="1"/>
            </p:cNvSpPr>
            <p:nvPr/>
          </p:nvSpPr>
          <p:spPr bwMode="auto">
            <a:xfrm>
              <a:off x="7486430" y="3386158"/>
              <a:ext cx="2238376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空气净化系统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490" name="TextBox 27"/>
            <p:cNvSpPr txBox="1">
              <a:spLocks noChangeArrowheads="1"/>
            </p:cNvSpPr>
            <p:nvPr/>
          </p:nvSpPr>
          <p:spPr bwMode="auto">
            <a:xfrm>
              <a:off x="7723065" y="6172240"/>
              <a:ext cx="1898650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纯化水系统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3806" y="1073151"/>
              <a:ext cx="3943579" cy="2360613"/>
            </a:xfrm>
            <a:prstGeom prst="rect">
              <a:avLst/>
            </a:prstGeom>
            <a:noFill/>
            <a:ln w="25400">
              <a:solidFill>
                <a:srgbClr val="BBF2FF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/>
          <p:cNvGrpSpPr/>
          <p:nvPr/>
        </p:nvGrpSpPr>
        <p:grpSpPr bwMode="auto">
          <a:xfrm>
            <a:off x="1096963" y="1071546"/>
            <a:ext cx="7261225" cy="5392737"/>
            <a:chOff x="520357" y="792160"/>
            <a:chExt cx="8137297" cy="5675912"/>
          </a:xfrm>
        </p:grpSpPr>
        <p:pic>
          <p:nvPicPr>
            <p:cNvPr id="5" name="Picture 5" descr="E:\浩然\厂房设施\Automated Chromatography System全自动层析系统.JPG"/>
            <p:cNvPicPr>
              <a:picLocks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520357" y="828919"/>
              <a:ext cx="3842711" cy="2255661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" name="Picture 6" descr="E:\浩然\厂房设施\SOLUTION MAKE-UP SYSTEM BASED WEIGH自动称重配液系统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0357" y="3639306"/>
              <a:ext cx="3894303" cy="2377634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7" name="Picture 7" descr="E:\浩然\厂房设施\VACUUM DRYING CHAMBER真空干燥箱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3350" y="3610901"/>
              <a:ext cx="3876513" cy="2394343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8" name="Picture 8" descr="E:\浩然\厂房设施\LYOPHILIZER 冻干外机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3350" y="792160"/>
              <a:ext cx="3894304" cy="2292420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TextBox 27"/>
            <p:cNvSpPr txBox="1">
              <a:spLocks noChangeArrowheads="1"/>
            </p:cNvSpPr>
            <p:nvPr/>
          </p:nvSpPr>
          <p:spPr bwMode="auto">
            <a:xfrm>
              <a:off x="1320953" y="3094379"/>
              <a:ext cx="2582862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全自动层析系统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1160461" y="6025159"/>
              <a:ext cx="2824164" cy="442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自动称重配液系统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5884348" y="6026747"/>
              <a:ext cx="1898651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真空干燥箱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5804289" y="3094379"/>
              <a:ext cx="1752601" cy="441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17226" tIns="58613" rIns="117226" bIns="58613">
              <a:spAutoFit/>
            </a:bodyPr>
            <a:lstStyle/>
            <a:p>
              <a:pPr eaLnBrk="0" hangingPunct="0"/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冷冻干燥机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7" name="标题 2"/>
          <p:cNvSpPr txBox="1"/>
          <p:nvPr/>
        </p:nvSpPr>
        <p:spPr>
          <a:xfrm>
            <a:off x="0" y="285750"/>
            <a:ext cx="307181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企业硬件基础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8"/>
          <p:cNvSpPr txBox="1">
            <a:spLocks noChangeArrowheads="1"/>
          </p:cNvSpPr>
          <p:nvPr/>
        </p:nvSpPr>
        <p:spPr bwMode="auto">
          <a:xfrm>
            <a:off x="928688" y="1500188"/>
            <a:ext cx="757240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355600"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2011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年、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2014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年、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2017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年、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2020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年认定为国家高新技术企业</a:t>
            </a:r>
            <a:endParaRPr lang="zh-CN" altLang="en-US" sz="2400" b="1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0" y="500063"/>
            <a:ext cx="3929063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企业概况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85918" y="2214554"/>
            <a:ext cx="6184913" cy="40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zh-CN" altLang="en-US" sz="5400" b="1" i="1" dirty="0"/>
              <a:t>招 聘 计 划 </a:t>
            </a:r>
            <a:endParaRPr lang="zh-CN" altLang="en-US" sz="5400" b="1" i="1" dirty="0"/>
          </a:p>
        </p:txBody>
      </p:sp>
      <p:pic>
        <p:nvPicPr>
          <p:cNvPr id="31746" name="图片 4" descr="ig0009-0040pz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723" y="1340168"/>
            <a:ext cx="7705725" cy="537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2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生产技术员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（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4.5k-8k /10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名）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603" name="内容占位符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628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岗位要求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1</a:t>
            </a:r>
            <a:r>
              <a:rPr lang="zh-CN" altLang="zh-CN" sz="2000" b="1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、具体从事操作生产车间仪器设备，浓缩、层析纯化和配液等工作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、服从分配、听从指挥，严格遵守各项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操作规定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和各项规章制度，使生产规范化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、严格执行公司的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品质管理制度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和规定，确保生产符合客户要求的产品。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、做好日保工作，发现问题及时上报处理，保证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生产安全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操作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、整理洁净区卫生辖区的清洁卫生，保证合格的生产环节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4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  <a:solidFill>
            <a:schemeClr val="bg2">
              <a:lumMod val="75000"/>
            </a:schemeClr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实验技术员（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4.5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k-8k/6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名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</a:t>
            </a:r>
            <a:endParaRPr kumimoji="0" lang="zh-CN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627" name="内容占位符 5"/>
          <p:cNvSpPr>
            <a:spLocks noGrp="1"/>
          </p:cNvSpPr>
          <p:nvPr>
            <p:ph sz="half" idx="1"/>
          </p:nvPr>
        </p:nvSpPr>
        <p:spPr>
          <a:xfrm>
            <a:off x="395605" y="1341755"/>
            <a:ext cx="8229600" cy="4608830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岗位要求：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、负责检测结果的分析和相关工作的记录；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、分析实验问题提出合理的改进建议，或得出合理的结论；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、负责药物合成小试研究、工艺研究、中间体合成、合成工艺放大及中试与工厂的对接工作；</a:t>
            </a:r>
            <a:b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、及时与相关人员沟通协调，及时处理工作中出现的问题；</a:t>
            </a:r>
            <a:endParaRPr kumimoji="0" lang="zh-CN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zh-CN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、按时、保质、保量完成检测任务，保持实验室整洁有序</a:t>
            </a:r>
            <a:r>
              <a:rPr kumimoji="0" lang="zh-CN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。</a:t>
            </a:r>
            <a:endParaRPr kumimoji="0" lang="zh-CN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4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1116013" cy="5903913"/>
          </a:xfrm>
          <a:solidFill>
            <a:schemeClr val="bg2"/>
          </a:solidFill>
          <a:ln>
            <a:solidFill>
              <a:schemeClr val="accent5"/>
            </a:solidFill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药品研究员</a:t>
            </a:r>
            <a:endParaRPr kumimoji="0" lang="zh-CN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818" name="Rectangle 1"/>
          <p:cNvSpPr/>
          <p:nvPr/>
        </p:nvSpPr>
        <p:spPr>
          <a:xfrm>
            <a:off x="0" y="7938"/>
            <a:ext cx="184150" cy="4413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>
            <a:spAutoFit/>
          </a:bodyPr>
          <a:p>
            <a:pPr eaLnBrk="0" hangingPunct="0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52" name="矩形 9"/>
          <p:cNvSpPr>
            <a:spLocks noChangeArrowheads="1"/>
          </p:cNvSpPr>
          <p:nvPr/>
        </p:nvSpPr>
        <p:spPr bwMode="auto">
          <a:xfrm>
            <a:off x="1258888" y="476250"/>
            <a:ext cx="7489825" cy="529431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5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（工资面议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/2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名）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岗位职责：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、配合产品的立项、筛选，保证研发任务按时完成；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、根据产品开发计划，负责药学研究（方案设计、实施、调整，研究结果分析判断等）及注册资料编写工作；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、参与、指导研发项目的具体实施，解答疑难问题，组织人员进行重大技术攻关；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、组织收集行业研发信息，跟踪最新的研发发展态势。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岗位要求：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、本科以上学历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药学、制剂、分析等医药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/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制药相关专业；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、良好的信息收集能力及研发能力，能独立完成制剂工艺的研究或质量标准制定等质量研究工作，动手能力强；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、熟悉药品管理法规、药品注册法规等法规性文件；熟悉申报资料要求和技术指导原则等药品研究相关法规，有项目管理经验者优先；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、熟练掌握重要精密分析仪器（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HPLC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GC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）的使用和维护；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、良好的团队合作精神，能吃苦，善于学习和总结；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、积极主动，诚实正直；具有高度的责任感，能在压力下工作。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标题 2"/>
          <p:cNvSpPr>
            <a:spLocks noGrp="1"/>
          </p:cNvSpPr>
          <p:nvPr>
            <p:ph type="ctrTitle"/>
          </p:nvPr>
        </p:nvSpPr>
        <p:spPr>
          <a:xfrm>
            <a:off x="827723" y="404495"/>
            <a:ext cx="4824412" cy="1079500"/>
          </a:xfrm>
        </p:spPr>
        <p:txBody>
          <a:bodyPr vert="horz" wrap="square" lIns="91440" tIns="45720" rIns="91440" bIns="45720" anchor="ctr" anchorCtr="0"/>
          <a:p>
            <a:pPr algn="l">
              <a:buClrTx/>
              <a:buSzTx/>
              <a:buFontTx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福利待遇</a:t>
            </a:r>
            <a:endParaRPr lang="zh-CN" altLang="en-US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684530" y="1628775"/>
            <a:ext cx="7920355" cy="413512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、免费提供住宿及工作餐（每餐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荤一素一汤）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、宿舍提供无线宽带网络，二人一间，每人配备一柜、一椅、一桌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、办理五险一金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、员工生日、结婚、生小孩等喜庆日发放购物卡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、发放节日福利、年度奖金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、发放降温费、交通补助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、公司每年为全体员工组织一次免费旅游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、周未双休、享受国家规定的假期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图片 7" descr="下载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333375"/>
            <a:ext cx="762000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Rectangle 4"/>
          <p:cNvSpPr/>
          <p:nvPr/>
        </p:nvSpPr>
        <p:spPr>
          <a:xfrm>
            <a:off x="827088" y="2254250"/>
            <a:ext cx="6481762" cy="23701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 anchorCtr="0">
            <a:spAutoFit/>
          </a:bodyPr>
          <a:p>
            <a:pPr indent="381000" eaLnBrk="0" hangingPunct="0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联系方式</a:t>
            </a:r>
            <a:endParaRPr lang="zh-CN" altLang="en-US" sz="1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81000" eaLnBrk="0" hangingPunct="0">
              <a:lnSpc>
                <a:spcPct val="1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联 系 人 ： 杨成楠</a:t>
            </a:r>
            <a:endParaRPr lang="zh-CN" altLang="en-US" sz="1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81000" eaLnBrk="0" hangingPunct="0">
              <a:lnSpc>
                <a:spcPct val="1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联系电话 ：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18679655582</a:t>
            </a:r>
            <a:endParaRPr lang="en-US" altLang="zh-CN" sz="1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81000" eaLnBrk="0" hangingPunct="0">
              <a:lnSpc>
                <a:spcPct val="1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联系邮箱 ：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459735603@qq.com</a:t>
            </a:r>
            <a:endParaRPr lang="en-US" altLang="zh-CN" sz="1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81000" eaLnBrk="0" hangingPunct="0">
              <a:lnSpc>
                <a:spcPct val="1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联系地址  ：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南昌市高新区尤口路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369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号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0034" y="2357430"/>
            <a:ext cx="884729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800" b="1" cap="all" dirty="0" smtClean="0">
                <a:ln w="0"/>
                <a:solidFill>
                  <a:srgbClr val="0070C0"/>
                </a:solidFill>
                <a:effectLst/>
              </a:rPr>
              <a:t>期待各位朋友加入浩然大家庭！</a:t>
            </a:r>
            <a:endParaRPr lang="zh-CN" altLang="en-US" sz="4800" b="1" cap="all" dirty="0">
              <a:ln w="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4941" y="1269036"/>
            <a:ext cx="8286750" cy="23069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55600" indent="-355600" eaLnBrk="0" hangingPunct="0">
              <a:lnSpc>
                <a:spcPct val="150000"/>
              </a:lnSpc>
              <a:buClr>
                <a:srgbClr val="FF800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主要从事天然生化药物的研发、生产及国内外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贸易。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55600" indent="-355600" eaLnBrk="0" hangingPunct="0">
              <a:lnSpc>
                <a:spcPct val="150000"/>
              </a:lnSpc>
              <a:buClr>
                <a:srgbClr val="FF8001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主要产品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：尿激酶、绒促性素、乌司他丁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等从人尿或动物脏器中提取的天然生化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药品原料及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中间体。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55600" indent="-355600" eaLnBrk="0" hangingPunct="0">
              <a:lnSpc>
                <a:spcPct val="150000"/>
              </a:lnSpc>
              <a:buClr>
                <a:srgbClr val="FF8001"/>
              </a:buClr>
              <a:buFont typeface="Wingdings" panose="05000000000000000000" pitchFamily="2" charset="2"/>
              <a:buChar char="n"/>
              <a:defRPr/>
            </a:pP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0" y="428625"/>
            <a:ext cx="4572000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主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营业务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39655" y="3575686"/>
            <a:ext cx="4380466" cy="308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000892" y="428604"/>
            <a:ext cx="214310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57166"/>
            <a:ext cx="1928826" cy="307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2000264" cy="308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20082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66"/>
            <a:ext cx="2000264" cy="308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14752"/>
            <a:ext cx="1857388" cy="28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3786190"/>
            <a:ext cx="182390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3786190"/>
            <a:ext cx="18056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7158" y="1643050"/>
            <a:ext cx="2857520" cy="419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642910" y="571480"/>
            <a:ext cx="4714875" cy="6181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73050" indent="-273050">
              <a:lnSpc>
                <a:spcPts val="4100"/>
              </a:lnSpc>
              <a:buClr>
                <a:srgbClr val="FF9900"/>
              </a:buClr>
              <a:buSzPct val="100000"/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企业行业资质证书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571612"/>
            <a:ext cx="2700372" cy="39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1942" y="1428736"/>
            <a:ext cx="287633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500063" y="1214439"/>
            <a:ext cx="8358187" cy="1285868"/>
          </a:xfrm>
        </p:spPr>
        <p:txBody>
          <a:bodyPr/>
          <a:lstStyle/>
          <a:p>
            <a:pPr eaLnBrk="1" hangingPunct="1">
              <a:lnSpc>
                <a:spcPct val="125000"/>
              </a:lnSpc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目前公司已成为国内主要人尿源原料药生产企业；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  <a:buClr>
                <a:srgbClr val="FF9933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尿激酶产品在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国内市场占有率已达到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0%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以上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3"/>
          <p:cNvGrpSpPr/>
          <p:nvPr/>
        </p:nvGrpSpPr>
        <p:grpSpPr bwMode="auto">
          <a:xfrm>
            <a:off x="1571604" y="2928934"/>
            <a:ext cx="6550048" cy="3094041"/>
            <a:chOff x="2023916" y="1168044"/>
            <a:chExt cx="6483915" cy="4088407"/>
          </a:xfrm>
        </p:grpSpPr>
        <p:pic>
          <p:nvPicPr>
            <p:cNvPr id="6152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023916" y="1187094"/>
              <a:ext cx="2436559" cy="1199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89653" y="4186082"/>
              <a:ext cx="2370822" cy="107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4363" y="1168044"/>
              <a:ext cx="3193468" cy="101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0747" y="2802563"/>
              <a:ext cx="2448778" cy="1008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3639" y="4182059"/>
              <a:ext cx="3215129" cy="1017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grpSp>
          <p:nvGrpSpPr>
            <p:cNvPr id="3" name="组合 12"/>
            <p:cNvGrpSpPr/>
            <p:nvPr/>
          </p:nvGrpSpPr>
          <p:grpSpPr bwMode="auto">
            <a:xfrm>
              <a:off x="5161963" y="2500528"/>
              <a:ext cx="3193468" cy="1891081"/>
              <a:chOff x="4895263" y="2952398"/>
              <a:chExt cx="3193468" cy="1891081"/>
            </a:xfrm>
          </p:grpSpPr>
          <p:pic>
            <p:nvPicPr>
              <p:cNvPr id="6158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95263" y="2952398"/>
                <a:ext cx="3193468" cy="1272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9" name="矩形 23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81650" y="3605549"/>
                <a:ext cx="1840920" cy="1237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标题 1"/>
          <p:cNvSpPr txBox="1"/>
          <p:nvPr/>
        </p:nvSpPr>
        <p:spPr>
          <a:xfrm>
            <a:off x="0" y="428625"/>
            <a:ext cx="4214810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市场情况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357158" y="2786058"/>
            <a:ext cx="8310864" cy="2752826"/>
            <a:chOff x="522977" y="2225040"/>
            <a:chExt cx="8310864" cy="2752826"/>
          </a:xfrm>
        </p:grpSpPr>
        <p:pic>
          <p:nvPicPr>
            <p:cNvPr id="4" name="Picture 34" descr="IMG_100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763548" y="2225040"/>
              <a:ext cx="4070293" cy="275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内容占位符 9" descr="IMG_0628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22977" y="2225040"/>
              <a:ext cx="4128427" cy="2752826"/>
            </a:xfrm>
            <a:prstGeom prst="rect">
              <a:avLst/>
            </a:prstGeom>
          </p:spPr>
        </p:pic>
      </p:grpSp>
      <p:sp>
        <p:nvSpPr>
          <p:cNvPr id="6" name="文本占位符 2"/>
          <p:cNvSpPr txBox="1"/>
          <p:nvPr/>
        </p:nvSpPr>
        <p:spPr>
          <a:xfrm>
            <a:off x="357158" y="1071546"/>
            <a:ext cx="8286776" cy="1295400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目前公司已多次通过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通欧盟、日本等国专家的现场审计，产品出口至欧洲、东南亚、印度等国家和地区。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extBox 1"/>
          <p:cNvSpPr txBox="1"/>
          <p:nvPr/>
        </p:nvSpPr>
        <p:spPr>
          <a:xfrm>
            <a:off x="611188" y="692150"/>
            <a:ext cx="7489825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00000"/>
              </a:lnSpc>
              <a:buClr>
                <a:srgbClr val="FF6600"/>
              </a:buClr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省委书记鹿心社同志莅临指导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2" name="图片 2" descr="IMG_87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175" y="1196975"/>
            <a:ext cx="3840163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 descr="省长来访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196975"/>
            <a:ext cx="4059238" cy="228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4" descr="省长来访 (3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3500438"/>
            <a:ext cx="3883025" cy="2185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5" descr="省长来访 (7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3500438"/>
            <a:ext cx="3932238" cy="2212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545.424445538254,&quot;width&quot;:5180.392418155129}"/>
</p:tagLst>
</file>

<file path=ppt/tags/tag2.xml><?xml version="1.0" encoding="utf-8"?>
<p:tagLst xmlns:p="http://schemas.openxmlformats.org/presentationml/2006/main">
  <p:tag name="KSO_WM_UNIT_PLACING_PICTURE_USER_VIEWPORT" val="{&quot;height&quot;:3405.196595786317,&quot;width&quot;:5072.92353642916}"/>
</p:tagLst>
</file>

<file path=ppt/tags/tag3.xml><?xml version="1.0" encoding="utf-8"?>
<p:tagLst xmlns:p="http://schemas.openxmlformats.org/presentationml/2006/main">
  <p:tag name="KSO_WM_UNIT_PLACING_PICTURE_USER_VIEWPORT" val="{&quot;height&quot;:3694.605748007456,&quot;width&quot;:5399.97944258251}"/>
</p:tagLst>
</file>

<file path=ppt/tags/tag4.xml><?xml version="1.0" encoding="utf-8"?>
<p:tagLst xmlns:p="http://schemas.openxmlformats.org/presentationml/2006/main">
  <p:tag name="KSO_WM_UNIT_PLACING_PICTURE_USER_VIEWPORT" val="{&quot;height&quot;:3560,&quot;width&quot;:547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2576</Words>
  <Application>WPS 演示</Application>
  <PresentationFormat>全屏显示(4:3)</PresentationFormat>
  <Paragraphs>356</Paragraphs>
  <Slides>36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Arial</vt:lpstr>
      <vt:lpstr>宋体</vt:lpstr>
      <vt:lpstr>Wingdings</vt:lpstr>
      <vt:lpstr>黑体</vt:lpstr>
      <vt:lpstr>Times New Roman</vt:lpstr>
      <vt:lpstr>Times New Roman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招 聘 计 划 </vt:lpstr>
      <vt:lpstr>生产技术员（ 4.5k-8k /10名）</vt:lpstr>
      <vt:lpstr>实验技术员（4.5k-8k/6名）</vt:lpstr>
      <vt:lpstr>药品研究员</vt:lpstr>
      <vt:lpstr>福利待遇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江西浩然生物医药有限公司简介</dc:title>
  <dc:creator>lenovo</dc:creator>
  <cp:lastModifiedBy>Lenovo</cp:lastModifiedBy>
  <cp:revision>87</cp:revision>
  <dcterms:created xsi:type="dcterms:W3CDTF">2019-01-07T04:57:00Z</dcterms:created>
  <dcterms:modified xsi:type="dcterms:W3CDTF">2021-04-26T05:09:05Z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6B88F1B39476413397A31FBE077881B5</vt:lpwstr>
  </property>
  <property fmtid="{D5CDD505-2E9C-101B-9397-08002B2CF9AE}" pid="3" name="KSOProductBuildVer">
    <vt:lpwstr>2052-11.1.0.10463</vt:lpwstr>
  </property>
</Properties>
</file>